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1"/>
  </p:notesMasterIdLst>
  <p:sldIdLst>
    <p:sldId id="260" r:id="rId2"/>
    <p:sldId id="318" r:id="rId3"/>
    <p:sldId id="265" r:id="rId4"/>
    <p:sldId id="472" r:id="rId5"/>
    <p:sldId id="473" r:id="rId6"/>
    <p:sldId id="474" r:id="rId7"/>
    <p:sldId id="319" r:id="rId8"/>
    <p:sldId id="475" r:id="rId9"/>
    <p:sldId id="330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467" r:id="rId19"/>
    <p:sldId id="468" r:id="rId20"/>
    <p:sldId id="328" r:id="rId21"/>
    <p:sldId id="469" r:id="rId22"/>
    <p:sldId id="329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60" r:id="rId45"/>
    <p:sldId id="361" r:id="rId46"/>
    <p:sldId id="378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84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407" r:id="rId79"/>
    <p:sldId id="408" r:id="rId80"/>
    <p:sldId id="409" r:id="rId81"/>
    <p:sldId id="410" r:id="rId82"/>
    <p:sldId id="411" r:id="rId83"/>
    <p:sldId id="470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9" r:id="rId109"/>
    <p:sldId id="448" r:id="rId110"/>
    <p:sldId id="446" r:id="rId111"/>
    <p:sldId id="447" r:id="rId112"/>
    <p:sldId id="450" r:id="rId113"/>
    <p:sldId id="451" r:id="rId114"/>
    <p:sldId id="452" r:id="rId115"/>
    <p:sldId id="453" r:id="rId116"/>
    <p:sldId id="454" r:id="rId117"/>
    <p:sldId id="455" r:id="rId118"/>
    <p:sldId id="456" r:id="rId119"/>
    <p:sldId id="457" r:id="rId120"/>
    <p:sldId id="458" r:id="rId121"/>
    <p:sldId id="459" r:id="rId122"/>
    <p:sldId id="460" r:id="rId123"/>
    <p:sldId id="465" r:id="rId124"/>
    <p:sldId id="461" r:id="rId125"/>
    <p:sldId id="462" r:id="rId126"/>
    <p:sldId id="463" r:id="rId127"/>
    <p:sldId id="464" r:id="rId128"/>
    <p:sldId id="466" r:id="rId129"/>
    <p:sldId id="471" r:id="rId130"/>
  </p:sldIdLst>
  <p:sldSz cx="9144000" cy="6858000" type="screen4x3"/>
  <p:notesSz cx="6858000" cy="9144000"/>
  <p:embeddedFontLst>
    <p:embeddedFont>
      <p:font typeface="맑은 고딕" pitchFamily="50" charset="-127"/>
      <p:regular r:id="rId132"/>
      <p:bold r:id="rId133"/>
    </p:embeddedFont>
    <p:embeddedFont>
      <p:font typeface="나눔고딕 Bold" pitchFamily="50" charset="-127"/>
      <p:regular r:id="rId1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9900"/>
    <a:srgbClr val="541C00"/>
    <a:srgbClr val="CC9900"/>
    <a:srgbClr val="969696"/>
    <a:srgbClr val="008000"/>
    <a:srgbClr val="FF3300"/>
    <a:srgbClr val="FF6600"/>
    <a:srgbClr val="ADADAD"/>
    <a:srgbClr val="99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987" autoAdjust="0"/>
    <p:restoredTop sz="94660"/>
  </p:normalViewPr>
  <p:slideViewPr>
    <p:cSldViewPr>
      <p:cViewPr varScale="1">
        <p:scale>
          <a:sx n="72" d="100"/>
          <a:sy n="72" d="100"/>
        </p:scale>
        <p:origin x="-96" y="-9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355BB-21C3-4058-84B2-F9142307C77B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B3ED6-F704-493E-B0CD-E4C630B84D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3ED6-F704-493E-B0CD-E4C630B84DB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3ED6-F704-493E-B0CD-E4C630B84D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AB0-2067-4F9C-8354-0F7AD259C8AA}" type="datetimeFigureOut">
              <a:rPr lang="ko-KR" altLang="en-US" smtClean="0"/>
              <a:pPr/>
              <a:t>2013-01-28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4717"/>
          <a:stretch>
            <a:fillRect/>
          </a:stretch>
        </p:blipFill>
        <p:spPr bwMode="auto">
          <a:xfrm>
            <a:off x="1714481" y="214290"/>
            <a:ext cx="7429520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7356" y="285728"/>
            <a:ext cx="6758006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/>
                </a:solidFill>
              </a:rPr>
              <a:t>행렬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928826" y="2000240"/>
            <a:ext cx="7215206" cy="4429156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643174" y="1714488"/>
            <a:ext cx="1214445" cy="601498"/>
            <a:chOff x="2285984" y="3302573"/>
            <a:chExt cx="861137" cy="426509"/>
          </a:xfrm>
        </p:grpSpPr>
        <p:sp>
          <p:nvSpPr>
            <p:cNvPr id="9" name="타원 8"/>
            <p:cNvSpPr/>
            <p:nvPr/>
          </p:nvSpPr>
          <p:spPr>
            <a:xfrm>
              <a:off x="2285984" y="3302573"/>
              <a:ext cx="426509" cy="426509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n-ea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720612" y="3302573"/>
              <a:ext cx="426509" cy="426509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282" y="3319943"/>
              <a:ext cx="773696" cy="35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개  요</a:t>
              </a:r>
              <a:endParaRPr lang="ko-KR" altLang="en-US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0769" y="413073"/>
            <a:ext cx="11176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고딕 Bold" pitchFamily="50" charset="-127"/>
                <a:ea typeface="나눔고딕 Bold" pitchFamily="50" charset="-127"/>
              </a:rPr>
              <a:t>02</a:t>
            </a:r>
            <a:endParaRPr lang="ko-KR" altLang="en-US" sz="60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112" y="1322436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600" dirty="0" smtClean="0"/>
              <a:t>CHAPTER</a:t>
            </a:r>
            <a:endParaRPr lang="ko-KR" altLang="en-US" sz="1200" b="1" spc="6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955724" y="4061320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LINEAR  ALGEBRA</a:t>
            </a:r>
            <a:endParaRPr lang="ko-KR" altLang="en-US" sz="4400" spc="-150" dirty="0">
              <a:solidFill>
                <a:schemeClr val="accent1">
                  <a:lumMod val="40000"/>
                  <a:lumOff val="60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3108" y="2428868"/>
            <a:ext cx="6929454" cy="379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dirty="0" smtClean="0"/>
              <a:t> 행렬과 관련된 전반적인 논제들을 학습</a:t>
            </a:r>
            <a:endParaRPr lang="en-US" altLang="ko-KR" dirty="0" smtClean="0"/>
          </a:p>
          <a:p>
            <a:pPr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ko-KR" dirty="0" smtClean="0"/>
              <a:t> </a:t>
            </a:r>
            <a:r>
              <a:rPr lang="ko-KR" altLang="en-US" spc="-150" dirty="0" smtClean="0"/>
              <a:t>행렬의 기본적인 개념과 여러 가지 연산들의 방법론을 고찰</a:t>
            </a:r>
            <a:endParaRPr lang="en-US" altLang="ko-KR" spc="-150" dirty="0" smtClean="0"/>
          </a:p>
          <a:p>
            <a:pPr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dirty="0" smtClean="0"/>
              <a:t> 대각행렬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항등행렬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전치행렬 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다양한 행렬들의 종류와 특성을 살펴봄</a:t>
            </a:r>
            <a:endParaRPr lang="en-US" altLang="ko-KR" dirty="0" smtClean="0"/>
          </a:p>
          <a:p>
            <a:pPr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dirty="0" smtClean="0"/>
              <a:t> </a:t>
            </a:r>
            <a:r>
              <a:rPr lang="ko-KR" altLang="en-US" spc="-150" dirty="0" smtClean="0"/>
              <a:t>행렬에 있어서의 </a:t>
            </a:r>
            <a:r>
              <a:rPr lang="en-US" altLang="ko-KR" spc="-150" dirty="0" smtClean="0"/>
              <a:t>3</a:t>
            </a:r>
            <a:r>
              <a:rPr lang="ko-KR" altLang="en-US" spc="-150" dirty="0" smtClean="0"/>
              <a:t>가지 기본 연산을 통해 행 사다리꼴로의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 변형과 계수를 구하고 그 의미를 고찰함</a:t>
            </a:r>
            <a:endParaRPr lang="en-US" altLang="ko-KR" dirty="0" smtClean="0"/>
          </a:p>
          <a:p>
            <a:pPr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ko-KR" dirty="0" smtClean="0"/>
              <a:t> C</a:t>
            </a:r>
            <a:r>
              <a:rPr lang="ko-KR" altLang="en-US" dirty="0" smtClean="0"/>
              <a:t>프로그램과 </a:t>
            </a:r>
            <a:r>
              <a:rPr lang="en-US" altLang="ko-KR" dirty="0" smtClean="0"/>
              <a:t>MATLAB</a:t>
            </a:r>
            <a:r>
              <a:rPr lang="ko-KR" altLang="en-US" dirty="0" smtClean="0"/>
              <a:t>을 통하여 행렬의 합과 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대각합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계수 등의 결과를 비교하며 실습해 보고 학습한다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606400"/>
            <a:ext cx="7348560" cy="42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142984"/>
            <a:ext cx="6819921" cy="50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78" y="928670"/>
            <a:ext cx="8818713" cy="379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000108"/>
            <a:ext cx="5429288" cy="531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928670"/>
            <a:ext cx="6053153" cy="5433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1" y="1285860"/>
            <a:ext cx="7326724" cy="461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000108"/>
            <a:ext cx="7119961" cy="538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000108"/>
            <a:ext cx="6810396" cy="555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928671"/>
            <a:ext cx="5377209" cy="56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7544" y="1196752"/>
            <a:ext cx="8390704" cy="4594262"/>
            <a:chOff x="1428728" y="1071546"/>
            <a:chExt cx="7286644" cy="3973592"/>
          </a:xfrm>
        </p:grpSpPr>
        <p:pic>
          <p:nvPicPr>
            <p:cNvPr id="7680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8728" y="1071546"/>
              <a:ext cx="7286644" cy="2581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86116" y="3857628"/>
              <a:ext cx="2143140" cy="118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그룹 20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2" name="양쪽 모서리가 둥근 사각형 21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928670"/>
            <a:ext cx="5072098" cy="552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9553" y="908720"/>
            <a:ext cx="8352928" cy="5418859"/>
            <a:chOff x="932179" y="908720"/>
            <a:chExt cx="7960301" cy="516414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979"/>
            <a:stretch>
              <a:fillRect/>
            </a:stretch>
          </p:blipFill>
          <p:spPr bwMode="auto">
            <a:xfrm>
              <a:off x="932179" y="908720"/>
              <a:ext cx="7960301" cy="3816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99792" y="4725144"/>
              <a:ext cx="5150781" cy="1347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67544" y="1052736"/>
            <a:ext cx="8104952" cy="4952022"/>
            <a:chOff x="0" y="2647950"/>
            <a:chExt cx="9820275" cy="6024566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2647950"/>
              <a:ext cx="9820275" cy="156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57461" y="3929066"/>
              <a:ext cx="7458075" cy="474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928670"/>
            <a:ext cx="6138879" cy="545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42984"/>
            <a:ext cx="8561586" cy="510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142984"/>
            <a:ext cx="6677938" cy="532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85860"/>
            <a:ext cx="8358214" cy="487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357290" y="928670"/>
            <a:ext cx="7527390" cy="5643602"/>
            <a:chOff x="1357290" y="928670"/>
            <a:chExt cx="7527390" cy="5643602"/>
          </a:xfrm>
        </p:grpSpPr>
        <p:pic>
          <p:nvPicPr>
            <p:cNvPr id="839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71802" y="3437982"/>
              <a:ext cx="4824426" cy="313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9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7290" y="928670"/>
              <a:ext cx="7527390" cy="2643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1604" y="928670"/>
            <a:ext cx="6786610" cy="5525528"/>
            <a:chOff x="1571604" y="928670"/>
            <a:chExt cx="6786610" cy="5525528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71604" y="928670"/>
              <a:ext cx="6786610" cy="2748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49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1802" y="3714752"/>
              <a:ext cx="4071966" cy="2739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5683" y="1071546"/>
            <a:ext cx="755403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142984"/>
            <a:ext cx="5295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62" y="1142984"/>
            <a:ext cx="8108686" cy="480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2667"/>
          <a:stretch>
            <a:fillRect/>
          </a:stretch>
        </p:blipFill>
        <p:spPr bwMode="auto">
          <a:xfrm>
            <a:off x="683568" y="908720"/>
            <a:ext cx="8280920" cy="551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357298"/>
            <a:ext cx="626745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041" y="1142984"/>
            <a:ext cx="8201207" cy="487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357298"/>
            <a:ext cx="61817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074" y="1000108"/>
            <a:ext cx="8334736" cy="3653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000108"/>
            <a:ext cx="404631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013" y="1142984"/>
            <a:ext cx="8165143" cy="516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63" y="1828800"/>
            <a:ext cx="58578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870" y="1500174"/>
            <a:ext cx="8328790" cy="452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1790700"/>
            <a:ext cx="5715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4"/>
          <p:cNvGrpSpPr/>
          <p:nvPr/>
        </p:nvGrpSpPr>
        <p:grpSpPr>
          <a:xfrm>
            <a:off x="107504" y="116632"/>
            <a:ext cx="8928992" cy="6264696"/>
            <a:chOff x="179511" y="908720"/>
            <a:chExt cx="8818885" cy="626469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179511" y="908720"/>
              <a:ext cx="8817839" cy="792088"/>
            </a:xfrm>
            <a:prstGeom prst="round2Same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180557" y="1556792"/>
              <a:ext cx="8817839" cy="5616624"/>
            </a:xfrm>
            <a:prstGeom prst="round2SameRect">
              <a:avLst>
                <a:gd name="adj1" fmla="val 3213"/>
                <a:gd name="adj2" fmla="val 446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79653" y="972017"/>
              <a:ext cx="3624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행렬의 </a:t>
              </a:r>
              <a:r>
                <a:rPr lang="ko-KR" altLang="en-US" sz="2800" b="1" dirty="0" err="1" smtClean="0">
                  <a:solidFill>
                    <a:schemeClr val="bg1"/>
                  </a:solidFill>
                </a:rPr>
                <a:t>생활속의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 응용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528" y="1135333"/>
            <a:ext cx="8568952" cy="501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행렬은 선형방정식을 간단하게 표현할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더욱 쉽게 연산을 할 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있도록 해 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2x + 3y = -5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-3x + y = 2</a:t>
            </a:r>
            <a:r>
              <a:rPr lang="ko-KR" altLang="en-US" dirty="0" smtClean="0"/>
              <a:t>인 방정식을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 [ </a:t>
            </a:r>
            <a:r>
              <a:rPr lang="en-US" altLang="ko-KR" dirty="0" smtClean="0"/>
              <a:t>          </a:t>
            </a:r>
            <a:r>
              <a:rPr lang="en-US" altLang="ko-KR" sz="3600" dirty="0" smtClean="0"/>
              <a:t>]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같이 행렬로 간단히 나타낼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</a:t>
            </a:r>
            <a:r>
              <a:rPr lang="ko-KR" altLang="en-US" spc="-150" dirty="0" smtClean="0"/>
              <a:t>경영에 있어서의 재무 분석과 손익 분기점이나 위기 관리에 매우 중요한 역할을 한다</a:t>
            </a:r>
            <a:r>
              <a:rPr lang="en-US" altLang="ko-KR" spc="-150" dirty="0" smtClean="0"/>
              <a:t>.</a:t>
            </a:r>
          </a:p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인공위성을 통한 자동위치측정시스템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GPS(Global Positioning System)</a:t>
            </a:r>
            <a:r>
              <a:rPr lang="ko-KR" altLang="en-US" dirty="0" smtClean="0"/>
              <a:t>에의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응용을 통하여 선박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등의 행로나 길 안내에 응용된다</a:t>
            </a:r>
            <a:r>
              <a:rPr lang="en-US" altLang="ko-KR" dirty="0" smtClean="0"/>
              <a:t>.</a:t>
            </a:r>
          </a:p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컴퓨터 통신에서의 네트워크 관리 문제도 선형방정식을 통한 행렬을 통해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분석할 수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가계의 총 수입과 항목별로 가격과 단위의 다양한 지출 관계를 행렬로 표현하면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효과적인 계산과 현명한 소비를 도와준다</a:t>
            </a:r>
            <a:r>
              <a:rPr lang="en-US" altLang="ko-KR" dirty="0" smtClean="0"/>
              <a:t>.</a:t>
            </a:r>
          </a:p>
          <a:p>
            <a:pPr>
              <a:lnSpc>
                <a:spcPct val="130000"/>
              </a:lnSpc>
              <a:buFont typeface="Wingdings" pitchFamily="2" charset="2"/>
              <a:buChar char="l"/>
            </a:pPr>
            <a:r>
              <a:rPr lang="ko-KR" altLang="en-US" dirty="0" smtClean="0"/>
              <a:t> 어떤 사회 현상들에 대한 판단을 위한 근사값을 짐작할 수 있고 사회적 통찰의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직관을 넓힐 수 있게 도와준다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0913" y="2014240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2  3 -5</a:t>
            </a:r>
          </a:p>
          <a:p>
            <a:r>
              <a:rPr lang="en-US" altLang="ko-KR" dirty="0" smtClean="0"/>
              <a:t>-3  1  2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0108"/>
            <a:ext cx="9144000" cy="143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2048" y="2357430"/>
            <a:ext cx="7081852" cy="403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그룹 24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6" name="양쪽 모서리가 둥근 사각형 25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67617"/>
            <a:ext cx="9144000" cy="364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87624" y="879894"/>
            <a:ext cx="7586108" cy="5634834"/>
            <a:chOff x="2915816" y="879894"/>
            <a:chExt cx="5857916" cy="435116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905"/>
            <a:stretch>
              <a:fillRect/>
            </a:stretch>
          </p:blipFill>
          <p:spPr bwMode="auto">
            <a:xfrm>
              <a:off x="2915816" y="879894"/>
              <a:ext cx="5500726" cy="83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87116"/>
            <a:stretch>
              <a:fillRect/>
            </a:stretch>
          </p:blipFill>
          <p:spPr bwMode="auto">
            <a:xfrm>
              <a:off x="4487452" y="1511046"/>
              <a:ext cx="4286280" cy="621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17904" b="43305"/>
            <a:stretch>
              <a:fillRect/>
            </a:stretch>
          </p:blipFill>
          <p:spPr bwMode="auto">
            <a:xfrm>
              <a:off x="4427984" y="2204864"/>
              <a:ext cx="4286280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4155" b="31369"/>
            <a:stretch>
              <a:fillRect/>
            </a:stretch>
          </p:blipFill>
          <p:spPr bwMode="auto">
            <a:xfrm>
              <a:off x="4427984" y="4149080"/>
              <a:ext cx="4286280" cy="216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74599" b="13466"/>
            <a:stretch>
              <a:fillRect/>
            </a:stretch>
          </p:blipFill>
          <p:spPr bwMode="auto">
            <a:xfrm>
              <a:off x="4211960" y="4365104"/>
              <a:ext cx="4286280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92502"/>
            <a:stretch>
              <a:fillRect/>
            </a:stretch>
          </p:blipFill>
          <p:spPr bwMode="auto">
            <a:xfrm>
              <a:off x="4427984" y="4869160"/>
              <a:ext cx="4286280" cy="361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663" y="928670"/>
            <a:ext cx="8309735" cy="372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43090"/>
            <a:ext cx="9144000" cy="1422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b="49327"/>
          <a:stretch>
            <a:fillRect/>
          </a:stretch>
        </p:blipFill>
        <p:spPr bwMode="auto">
          <a:xfrm>
            <a:off x="226388" y="980728"/>
            <a:ext cx="859408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50673"/>
          <a:stretch>
            <a:fillRect/>
          </a:stretch>
        </p:blipFill>
        <p:spPr bwMode="auto">
          <a:xfrm>
            <a:off x="366597" y="1484784"/>
            <a:ext cx="8381867" cy="451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b="48616"/>
          <a:stretch>
            <a:fillRect/>
          </a:stretch>
        </p:blipFill>
        <p:spPr bwMode="auto">
          <a:xfrm>
            <a:off x="179512" y="1124744"/>
            <a:ext cx="8853112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4717"/>
          <a:stretch>
            <a:fillRect/>
          </a:stretch>
        </p:blipFill>
        <p:spPr bwMode="auto">
          <a:xfrm>
            <a:off x="1714481" y="214290"/>
            <a:ext cx="7429520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7356" y="285728"/>
            <a:ext cx="6758006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/>
                </a:solidFill>
              </a:rPr>
              <a:t>행렬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769" y="413073"/>
            <a:ext cx="11176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고딕 Bold" pitchFamily="50" charset="-127"/>
                <a:ea typeface="나눔고딕 Bold" pitchFamily="50" charset="-127"/>
              </a:rPr>
              <a:t>02</a:t>
            </a:r>
            <a:endParaRPr lang="ko-KR" altLang="en-US" sz="60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112" y="1322436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600" dirty="0" smtClean="0"/>
              <a:t>CHAPTER</a:t>
            </a:r>
            <a:endParaRPr lang="ko-KR" altLang="en-US" sz="1200" b="1" spc="6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955724" y="4061320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LINEAR  ALGEBRA</a:t>
            </a:r>
            <a:endParaRPr lang="ko-KR" altLang="en-US" sz="4400" spc="-150" dirty="0">
              <a:solidFill>
                <a:schemeClr val="accent1">
                  <a:lumMod val="40000"/>
                  <a:lumOff val="60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28794" y="2000240"/>
            <a:ext cx="7215206" cy="4429156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71670" y="2655886"/>
            <a:ext cx="3143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행렬과 행렬의 연산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2.1.1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행렬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2.1.2 </a:t>
            </a:r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행렬의 합과 스칼라 곱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2.1.3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행렬의 곱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20000"/>
              </a:lnSpc>
            </a:pP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특수한 행렬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2.2.1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대각행렬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항등행렬과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영행렬</a:t>
            </a: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2.2.3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전치행렬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2.2.4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대칭행렬과 교대행렬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2.2.5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삼각행렬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28860" y="1785926"/>
            <a:ext cx="3286148" cy="50006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600" dirty="0" smtClean="0">
                <a:solidFill>
                  <a:schemeClr val="tx1"/>
                </a:solidFill>
              </a:rPr>
              <a:t>CONTENTS</a:t>
            </a:r>
            <a:endParaRPr lang="ko-KR" altLang="en-US" sz="2400" b="1" spc="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6380" y="2643182"/>
            <a:ext cx="3714776" cy="282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행렬의 기본 연산과 사다리꼴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2.3.1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행렬의 기본 연산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2.3.2 </a:t>
            </a:r>
            <a:r>
              <a:rPr lang="ko-KR" altLang="en-US" sz="1600" b="1" spc="-150" dirty="0" smtClean="0">
                <a:latin typeface="맑은 고딕" pitchFamily="50" charset="-127"/>
                <a:ea typeface="맑은 고딕" pitchFamily="50" charset="-127"/>
              </a:rPr>
              <a:t>행 사다리꼴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(Echelon Form)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2.3.3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계수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(Rank)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2.3.4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행렬의 표현과 응용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120000"/>
              </a:lnSpc>
            </a:pP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2.4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컴퓨터 프로그램에 의한 연산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2.4.1 C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프로그램에 의한 연산</a:t>
            </a:r>
          </a:p>
          <a:p>
            <a:pPr lvl="1">
              <a:lnSpc>
                <a:spcPct val="12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2.4.2 MATLAB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에 의한 연산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52710"/>
          <a:stretch>
            <a:fillRect/>
          </a:stretch>
        </p:blipFill>
        <p:spPr bwMode="auto">
          <a:xfrm>
            <a:off x="179512" y="1412776"/>
            <a:ext cx="8865193" cy="451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b="48190"/>
          <a:stretch>
            <a:fillRect/>
          </a:stretch>
        </p:blipFill>
        <p:spPr bwMode="auto">
          <a:xfrm>
            <a:off x="107504" y="1196752"/>
            <a:ext cx="8854202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t="49201"/>
          <a:stretch>
            <a:fillRect/>
          </a:stretch>
        </p:blipFill>
        <p:spPr bwMode="auto">
          <a:xfrm>
            <a:off x="123100" y="1412776"/>
            <a:ext cx="8878438" cy="446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30" y="1359578"/>
            <a:ext cx="8842888" cy="365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9512" y="1412776"/>
            <a:ext cx="8594153" cy="4400528"/>
            <a:chOff x="1428728" y="1548752"/>
            <a:chExt cx="7344937" cy="3594760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8728" y="1548752"/>
              <a:ext cx="7344937" cy="142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09569" y="2714620"/>
              <a:ext cx="5598216" cy="2428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857232"/>
            <a:ext cx="6499445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0" y="1071546"/>
            <a:ext cx="3186118" cy="2029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592" y="908720"/>
            <a:ext cx="743421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b="37552"/>
          <a:stretch>
            <a:fillRect/>
          </a:stretch>
        </p:blipFill>
        <p:spPr bwMode="auto">
          <a:xfrm>
            <a:off x="1144442" y="877754"/>
            <a:ext cx="7709145" cy="557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63073"/>
          <a:stretch>
            <a:fillRect/>
          </a:stretch>
        </p:blipFill>
        <p:spPr bwMode="auto">
          <a:xfrm>
            <a:off x="785786" y="1714488"/>
            <a:ext cx="8091539" cy="346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71612"/>
            <a:ext cx="8286808" cy="445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932" y="908720"/>
            <a:ext cx="830558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13685"/>
            <a:ext cx="9144000" cy="394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894" y="980728"/>
            <a:ext cx="8381011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031"/>
            <a:ext cx="9144000" cy="490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b="39298"/>
          <a:stretch>
            <a:fillRect/>
          </a:stretch>
        </p:blipFill>
        <p:spPr bwMode="auto">
          <a:xfrm>
            <a:off x="1230938" y="908720"/>
            <a:ext cx="7913062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61522"/>
          <a:stretch>
            <a:fillRect/>
          </a:stretch>
        </p:blipFill>
        <p:spPr bwMode="auto">
          <a:xfrm>
            <a:off x="1214414" y="1928802"/>
            <a:ext cx="7643834" cy="335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95488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980727"/>
            <a:ext cx="7004076" cy="546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1" y="928669"/>
            <a:ext cx="7538186" cy="5386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774" y="1285860"/>
            <a:ext cx="8044196" cy="444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556792"/>
            <a:ext cx="6840760" cy="437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1285860"/>
            <a:ext cx="4424373" cy="337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4422"/>
            <a:ext cx="9144000" cy="486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857232"/>
            <a:ext cx="7424759" cy="217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734" b="58594"/>
          <a:stretch>
            <a:fillRect/>
          </a:stretch>
        </p:blipFill>
        <p:spPr bwMode="auto">
          <a:xfrm>
            <a:off x="3643306" y="3071810"/>
            <a:ext cx="5220669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t="42739"/>
          <a:stretch>
            <a:fillRect/>
          </a:stretch>
        </p:blipFill>
        <p:spPr bwMode="auto">
          <a:xfrm>
            <a:off x="3071802" y="1142984"/>
            <a:ext cx="5767381" cy="511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5860"/>
            <a:ext cx="9144000" cy="48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71612"/>
            <a:ext cx="9144000" cy="409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43050"/>
            <a:ext cx="7959258" cy="35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48674"/>
            <a:ext cx="9144000" cy="270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0" y="1571612"/>
            <a:ext cx="9144000" cy="4129947"/>
            <a:chOff x="0" y="1571612"/>
            <a:chExt cx="9144000" cy="412994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6" y="3795253"/>
              <a:ext cx="9015412" cy="1906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23016"/>
            <a:stretch>
              <a:fillRect/>
            </a:stretch>
          </p:blipFill>
          <p:spPr bwMode="auto">
            <a:xfrm>
              <a:off x="0" y="1571612"/>
              <a:ext cx="9144000" cy="2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그룹 20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2" name="양쪽 모서리가 둥근 사각형 21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86260"/>
            <a:ext cx="9144000" cy="570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88065"/>
            <a:ext cx="6768752" cy="423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3116"/>
            <a:ext cx="9144000" cy="237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9144000" cy="175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9169" y="2535861"/>
            <a:ext cx="6774797" cy="396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0" y="1643050"/>
            <a:ext cx="9144001" cy="3950426"/>
            <a:chOff x="0" y="1643050"/>
            <a:chExt cx="9144001" cy="395042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214686"/>
              <a:ext cx="9144001" cy="2378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30438"/>
            <a:stretch>
              <a:fillRect/>
            </a:stretch>
          </p:blipFill>
          <p:spPr bwMode="auto">
            <a:xfrm>
              <a:off x="0" y="1643050"/>
              <a:ext cx="9144000" cy="2000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857232"/>
            <a:ext cx="595580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1214422"/>
            <a:ext cx="5724538" cy="375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928670"/>
            <a:ext cx="8572527" cy="561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500174"/>
            <a:ext cx="7227933" cy="370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0108"/>
            <a:ext cx="9144000" cy="180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2928934"/>
            <a:ext cx="7165358" cy="311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7034" y="3430132"/>
            <a:ext cx="701749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00108"/>
            <a:ext cx="9144000" cy="249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17995"/>
            <a:ext cx="9144000" cy="437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6984776" cy="335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78995"/>
            <a:ext cx="9144000" cy="443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특수한 행렬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928670"/>
            <a:ext cx="7916037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4881"/>
            <a:ext cx="9144000" cy="441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649834"/>
            <a:ext cx="4398893" cy="19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928670"/>
            <a:ext cx="65782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000108"/>
            <a:ext cx="708260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428736"/>
            <a:ext cx="8715404" cy="439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4422"/>
            <a:ext cx="9144000" cy="156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57496"/>
            <a:ext cx="9144000" cy="32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24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3357562"/>
            <a:ext cx="6257934" cy="299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500166" y="1071546"/>
            <a:ext cx="7573025" cy="5000660"/>
            <a:chOff x="1357290" y="642918"/>
            <a:chExt cx="9758363" cy="6443693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428728" y="642918"/>
              <a:ext cx="9686925" cy="319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7290" y="3857628"/>
              <a:ext cx="710565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00364" y="5000636"/>
              <a:ext cx="7134225" cy="208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그룹 20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2" name="양쪽 모서리가 둥근 사각형 21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69647"/>
            <a:ext cx="9144000" cy="479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13" y="1500174"/>
            <a:ext cx="8444367" cy="387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그룹 3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41" name="양쪽 모서리가 둥근 사각형 4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843089"/>
            <a:ext cx="9144000" cy="281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5350" y="928671"/>
            <a:ext cx="6368550" cy="554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357430"/>
            <a:ext cx="8429652" cy="250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b="25840"/>
          <a:stretch>
            <a:fillRect/>
          </a:stretch>
        </p:blipFill>
        <p:spPr bwMode="auto">
          <a:xfrm>
            <a:off x="1571604" y="1000108"/>
            <a:ext cx="716195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71604" y="1500174"/>
            <a:ext cx="7172321" cy="3383421"/>
            <a:chOff x="1643042" y="1142984"/>
            <a:chExt cx="7172321" cy="338342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4160" b="1473"/>
            <a:stretch>
              <a:fillRect/>
            </a:stretch>
          </p:blipFill>
          <p:spPr bwMode="auto">
            <a:xfrm>
              <a:off x="1643042" y="1142984"/>
              <a:ext cx="716195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4678" y="2714621"/>
              <a:ext cx="5600685" cy="1811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28670"/>
            <a:ext cx="9144000" cy="142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2285992"/>
            <a:ext cx="7096139" cy="428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1" y="857232"/>
            <a:ext cx="7288115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2125" y="1000108"/>
            <a:ext cx="433649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43050"/>
            <a:ext cx="8604293" cy="420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707" y="1071546"/>
            <a:ext cx="7596851" cy="5093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그룹 18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3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41" name="양쪽 모서리가 둥근 사각형 4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980728"/>
            <a:ext cx="6533995" cy="31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633946"/>
            <a:ext cx="6482680" cy="2742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3406" y="1196752"/>
            <a:ext cx="730059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6541" y="1142984"/>
            <a:ext cx="7773490" cy="473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b="47077"/>
          <a:stretch>
            <a:fillRect/>
          </a:stretch>
        </p:blipFill>
        <p:spPr bwMode="auto">
          <a:xfrm>
            <a:off x="1623897" y="1504734"/>
            <a:ext cx="6512212" cy="415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t="52923"/>
          <a:stretch>
            <a:fillRect/>
          </a:stretch>
        </p:blipFill>
        <p:spPr bwMode="auto">
          <a:xfrm>
            <a:off x="1547664" y="1628800"/>
            <a:ext cx="7056784" cy="400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571604" y="1052736"/>
            <a:ext cx="7215206" cy="5067391"/>
            <a:chOff x="1571604" y="1052736"/>
            <a:chExt cx="7215206" cy="5067391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71604" y="1071546"/>
              <a:ext cx="7215206" cy="5048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직사각형 12"/>
            <p:cNvSpPr/>
            <p:nvPr/>
          </p:nvSpPr>
          <p:spPr>
            <a:xfrm>
              <a:off x="3203848" y="1052736"/>
              <a:ext cx="201622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325359"/>
            <a:ext cx="6858048" cy="414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142984"/>
            <a:ext cx="7371441" cy="450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1" y="1142984"/>
            <a:ext cx="665978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285860"/>
            <a:ext cx="685882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559" y="980728"/>
            <a:ext cx="804100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행렬과 행렬의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3117"/>
            <a:ext cx="9144000" cy="426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152197"/>
            <a:ext cx="4691059" cy="477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489" y="1226058"/>
            <a:ext cx="4933965" cy="490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2.3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행렬의 기본 연산과 사다리꼴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57356" y="1214422"/>
            <a:ext cx="4953000" cy="4467229"/>
            <a:chOff x="1857356" y="1214422"/>
            <a:chExt cx="4953000" cy="4467229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57356" y="1214422"/>
              <a:ext cx="4953000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5984" y="1785926"/>
              <a:ext cx="3905250" cy="3895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19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5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00174"/>
            <a:ext cx="8358214" cy="437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142984"/>
            <a:ext cx="7000924" cy="508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928670"/>
            <a:ext cx="6472255" cy="550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214422"/>
            <a:ext cx="7072362" cy="487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071546"/>
            <a:ext cx="7473461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1" y="1265880"/>
            <a:ext cx="7358114" cy="422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2.4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컴퓨터 프로그램에 의한 연산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874" y="1142984"/>
            <a:ext cx="8587374" cy="29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6072198" y="6525344"/>
              <a:ext cx="2214578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CHAPTER2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행렬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1319</Words>
  <Application>Microsoft Office PowerPoint</Application>
  <PresentationFormat>화면 슬라이드 쇼(4:3)</PresentationFormat>
  <Paragraphs>679</Paragraphs>
  <Slides>129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5" baseType="lpstr">
      <vt:lpstr>굴림</vt:lpstr>
      <vt:lpstr>Arial</vt:lpstr>
      <vt:lpstr>맑은 고딕</vt:lpstr>
      <vt:lpstr>나눔고딕 Bold</vt:lpstr>
      <vt:lpstr>Wingdings</vt:lpstr>
      <vt:lpstr>Office 테마</vt:lpstr>
      <vt:lpstr>행렬</vt:lpstr>
      <vt:lpstr>행렬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KMB</dc:creator>
  <cp:lastModifiedBy>KMB</cp:lastModifiedBy>
  <cp:revision>82</cp:revision>
  <dcterms:created xsi:type="dcterms:W3CDTF">2013-01-10T07:18:47Z</dcterms:created>
  <dcterms:modified xsi:type="dcterms:W3CDTF">2013-01-28T05:29:06Z</dcterms:modified>
</cp:coreProperties>
</file>